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7"/>
  </p:notesMasterIdLst>
  <p:sldIdLst>
    <p:sldId id="312" r:id="rId2"/>
    <p:sldId id="399" r:id="rId3"/>
    <p:sldId id="400" r:id="rId4"/>
    <p:sldId id="393" r:id="rId5"/>
    <p:sldId id="325" r:id="rId6"/>
    <p:sldId id="330" r:id="rId7"/>
    <p:sldId id="328" r:id="rId8"/>
    <p:sldId id="331" r:id="rId9"/>
    <p:sldId id="384" r:id="rId10"/>
    <p:sldId id="333" r:id="rId11"/>
    <p:sldId id="404" r:id="rId12"/>
    <p:sldId id="406" r:id="rId13"/>
    <p:sldId id="335" r:id="rId14"/>
    <p:sldId id="411" r:id="rId15"/>
    <p:sldId id="334" r:id="rId16"/>
    <p:sldId id="407" r:id="rId17"/>
    <p:sldId id="373" r:id="rId18"/>
    <p:sldId id="332" r:id="rId19"/>
    <p:sldId id="336" r:id="rId20"/>
    <p:sldId id="374" r:id="rId21"/>
    <p:sldId id="342" r:id="rId22"/>
    <p:sldId id="410" r:id="rId23"/>
    <p:sldId id="408" r:id="rId24"/>
    <p:sldId id="409" r:id="rId25"/>
    <p:sldId id="345" r:id="rId26"/>
  </p:sldIdLst>
  <p:sldSz cx="12192000" cy="6858000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שרית גרוס בן-ציון" initials="שגב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F"/>
    <a:srgbClr val="FF9933"/>
    <a:srgbClr val="243460"/>
    <a:srgbClr val="28057F"/>
    <a:srgbClr val="087C7C"/>
    <a:srgbClr val="813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39" autoAdjust="0"/>
    <p:restoredTop sz="83170" autoAdjust="0"/>
  </p:normalViewPr>
  <p:slideViewPr>
    <p:cSldViewPr snapToGrid="0">
      <p:cViewPr varScale="1">
        <p:scale>
          <a:sx n="68" d="100"/>
          <a:sy n="68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6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A491537-E9E1-47C5-AA1C-990167685393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01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7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5F7800-B1D0-447D-BAAA-5B2157052CCF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172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 smtClean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11803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30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בתום</a:t>
            </a:r>
            <a:r>
              <a:rPr lang="he-IL" baseline="0" dirty="0" smtClean="0"/>
              <a:t> שלב זה, הסתיים תהליך הרישום. קבלנו סיסמה קבועה שתלווה אותנו מעתה ואילך.</a:t>
            </a:r>
          </a:p>
          <a:p>
            <a:r>
              <a:rPr lang="he-IL" baseline="0" dirty="0" smtClean="0"/>
              <a:t>כל פעם שצריך להיכנס ליישום, צריך להזין את הקוד הקבוע ואז מקבלים קוד זמני (לשלוש שעות???) בטלפון או במייל (לפי ההזנה בעת הרישום) ואותו מקלידים ביישומים.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9789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 לומר שבפעם</a:t>
            </a:r>
            <a:r>
              <a:rPr lang="he-IL" baseline="0" dirty="0" smtClean="0"/>
              <a:t> הראשונה בצעתי רישום וכעת אני מכניסה את הסיסמא החד פעמית שתישלח אליי לנייד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9753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לבקש מרפי עזרה עם ההקפצה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20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3099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5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5747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בתאריך הנפקה</a:t>
            </a:r>
            <a:r>
              <a:rPr lang="he-IL" baseline="0" dirty="0" smtClean="0"/>
              <a:t> יש היפר קישור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59276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7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57272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331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79778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האם כשמציגים הספרות יראו</a:t>
            </a:r>
            <a:r>
              <a:rPr lang="he-IL" baseline="0" dirty="0" smtClean="0"/>
              <a:t> 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98533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29398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האם כשמציגים הספרות יראו</a:t>
            </a:r>
            <a:r>
              <a:rPr lang="he-IL" baseline="0" dirty="0" smtClean="0"/>
              <a:t> 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F7800-B1D0-447D-BAAA-5B2157052CCF}" type="slidenum">
              <a:rPr lang="he-IL" smtClean="0"/>
              <a:t>16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8997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9644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1874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4726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9328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5319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9102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1213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2493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9921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3083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2455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56F64-B312-41CB-8D4D-CFE1C845DCEE}" type="datetimeFigureOut">
              <a:rPr lang="he-IL" smtClean="0"/>
              <a:t>ח'/ניסן/תש"פ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39E39-7746-4443-94D6-108AC2E8B15A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446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 rot="21038302">
            <a:off x="397063" y="1068075"/>
            <a:ext cx="4507908" cy="5251062"/>
            <a:chOff x="296567" y="495759"/>
            <a:chExt cx="5806778" cy="6038639"/>
          </a:xfrm>
        </p:grpSpPr>
        <p:pic>
          <p:nvPicPr>
            <p:cNvPr id="2050" name="Picture 2" descr="C:\Users\Osd\Downloads\Screenshot_20181128-154631_Googl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67" y="657557"/>
              <a:ext cx="5696609" cy="587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מלבן 3"/>
            <p:cNvSpPr/>
            <p:nvPr/>
          </p:nvSpPr>
          <p:spPr>
            <a:xfrm>
              <a:off x="5673687" y="495759"/>
              <a:ext cx="429658" cy="3305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2" name="מלבן 1"/>
          <p:cNvSpPr/>
          <p:nvPr/>
        </p:nvSpPr>
        <p:spPr>
          <a:xfrm>
            <a:off x="5292583" y="2063673"/>
            <a:ext cx="65684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8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זיהוי </a:t>
            </a:r>
            <a:r>
              <a:rPr lang="he-IL" sz="80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ורישום לקוח </a:t>
            </a:r>
            <a:br>
              <a:rPr lang="he-IL" sz="8000" dirty="0">
                <a:solidFill>
                  <a:schemeClr val="accent5">
                    <a:lumMod val="75000"/>
                  </a:schemeClr>
                </a:solidFill>
                <a:cs typeface="+mj-cs"/>
              </a:rPr>
            </a:br>
            <a:r>
              <a:rPr lang="he-IL" sz="80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באתר האינטרנט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59" y="189470"/>
            <a:ext cx="1647389" cy="1093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4710" y="5398555"/>
            <a:ext cx="561381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חטיבת שירות לקוחות  </a:t>
            </a:r>
          </a:p>
          <a:p>
            <a:r>
              <a:rPr lang="he-IL" sz="28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גב' שרית גרוס בן ציון  </a:t>
            </a:r>
          </a:p>
          <a:p>
            <a:r>
              <a:rPr lang="he-IL" sz="28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                </a:t>
            </a:r>
            <a:endParaRPr lang="he-IL" sz="28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81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350" y="51629"/>
            <a:ext cx="9983822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solidFill>
                  <a:srgbClr val="FF0000"/>
                </a:solidFill>
                <a:cs typeface="+mj-cs"/>
              </a:rPr>
              <a:t>רישום לקוח חדש שלב 2</a:t>
            </a:r>
            <a:r>
              <a:rPr lang="he-IL" sz="4400" dirty="0" smtClean="0">
                <a:solidFill>
                  <a:srgbClr val="C00000"/>
                </a:solidFill>
                <a:cs typeface="+mj-cs"/>
              </a:rPr>
              <a:t> 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– מילוי פרטי טלפון נייד ו/</a:t>
            </a:r>
          </a:p>
          <a:p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או דוא"ל </a:t>
            </a:r>
            <a:r>
              <a:rPr lang="he-IL" sz="4400" dirty="0" smtClean="0">
                <a:solidFill>
                  <a:srgbClr val="FF0000"/>
                </a:solidFill>
                <a:cs typeface="+mj-cs"/>
              </a:rPr>
              <a:t> </a:t>
            </a:r>
            <a:endParaRPr lang="he-IL" sz="44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2" y="947966"/>
            <a:ext cx="11741914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9537" y="51629"/>
            <a:ext cx="966963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solidFill>
                  <a:srgbClr val="FF0000"/>
                </a:solidFill>
                <a:cs typeface="+mj-cs"/>
              </a:rPr>
              <a:t>רישום לקוח חדש שלב 2</a:t>
            </a:r>
            <a:r>
              <a:rPr lang="he-IL" sz="4400" dirty="0" smtClean="0">
                <a:solidFill>
                  <a:srgbClr val="C00000"/>
                </a:solidFill>
                <a:cs typeface="+mj-cs"/>
              </a:rPr>
              <a:t> 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– מילוי פרטי טלפון נייד</a:t>
            </a:r>
            <a:endParaRPr lang="he-IL" sz="44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4" name="מלבן 3"/>
          <p:cNvSpPr/>
          <p:nvPr/>
        </p:nvSpPr>
        <p:spPr>
          <a:xfrm flipV="1">
            <a:off x="7765365" y="2939150"/>
            <a:ext cx="2405576" cy="196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8" y="893008"/>
            <a:ext cx="10565284" cy="5704740"/>
          </a:xfrm>
          <a:prstGeom prst="rect">
            <a:avLst/>
          </a:prstGeom>
        </p:spPr>
      </p:pic>
      <p:sp>
        <p:nvSpPr>
          <p:cNvPr id="5" name="טבעת 4"/>
          <p:cNvSpPr/>
          <p:nvPr/>
        </p:nvSpPr>
        <p:spPr>
          <a:xfrm>
            <a:off x="4346917" y="3713871"/>
            <a:ext cx="3854548" cy="365759"/>
          </a:xfrm>
          <a:prstGeom prst="donut">
            <a:avLst>
              <a:gd name="adj" fmla="val 134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3969" y="224622"/>
            <a:ext cx="7164141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ההודעה המתקבלת לאחר פרטי הנייד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1" y="1217434"/>
            <a:ext cx="10444465" cy="53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60" y="1217433"/>
            <a:ext cx="8258685" cy="5296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6786" y="224622"/>
            <a:ext cx="6941324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קוד המשתמש הקבוע המתקבל לנייד</a:t>
            </a:r>
          </a:p>
        </p:txBody>
      </p:sp>
    </p:spTree>
    <p:extLst>
      <p:ext uri="{BB962C8B-B14F-4D97-AF65-F5344CB8AC3E}">
        <p14:creationId xmlns:p14="http://schemas.microsoft.com/office/powerpoint/2010/main" val="493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639" y="51629"/>
            <a:ext cx="10469533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solidFill>
                  <a:srgbClr val="FF0000"/>
                </a:solidFill>
                <a:cs typeface="+mj-cs"/>
              </a:rPr>
              <a:t>רישום לקוח חדש שלב 2</a:t>
            </a:r>
            <a:r>
              <a:rPr lang="he-IL" sz="4400" dirty="0" smtClean="0">
                <a:solidFill>
                  <a:srgbClr val="C00000"/>
                </a:solidFill>
                <a:cs typeface="+mj-cs"/>
              </a:rPr>
              <a:t> 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– מילוי פרטי דואר אלקטרוני</a:t>
            </a:r>
            <a:endParaRPr lang="he-IL" sz="44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9" y="1005549"/>
            <a:ext cx="10297036" cy="54937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16" name="טבעת 15"/>
          <p:cNvSpPr/>
          <p:nvPr/>
        </p:nvSpPr>
        <p:spPr>
          <a:xfrm>
            <a:off x="4543865" y="3995226"/>
            <a:ext cx="5556738" cy="351692"/>
          </a:xfrm>
          <a:prstGeom prst="donut">
            <a:avLst>
              <a:gd name="adj" fmla="val 117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66" y="224622"/>
            <a:ext cx="10742044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ההודעה המתקבלת לאחר מילוי תיבת הדואר האלקטרוני</a:t>
            </a:r>
            <a:endParaRPr lang="he-IL" sz="44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1" y="1095118"/>
            <a:ext cx="10444465" cy="552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97133" y="224622"/>
            <a:ext cx="10955243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b="1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קוד המשתמש הקבוע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 המתקבל לתיבת הדואר האלקטרוני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14" y="1095118"/>
            <a:ext cx="8018583" cy="576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/>
          <p:cNvGrpSpPr/>
          <p:nvPr/>
        </p:nvGrpSpPr>
        <p:grpSpPr>
          <a:xfrm>
            <a:off x="538691" y="3984601"/>
            <a:ext cx="11232853" cy="2268890"/>
            <a:chOff x="538691" y="3984601"/>
            <a:chExt cx="11232853" cy="2268890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91" y="3984601"/>
              <a:ext cx="11232853" cy="2268890"/>
            </a:xfrm>
            <a:prstGeom prst="rect">
              <a:avLst/>
            </a:prstGeom>
          </p:spPr>
        </p:pic>
        <p:sp>
          <p:nvSpPr>
            <p:cNvPr id="12" name="מסגרת 11"/>
            <p:cNvSpPr/>
            <p:nvPr/>
          </p:nvSpPr>
          <p:spPr>
            <a:xfrm>
              <a:off x="7214048" y="5177053"/>
              <a:ext cx="1482633" cy="299168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5" name="הסבר אליפטי 4"/>
          <p:cNvSpPr/>
          <p:nvPr/>
        </p:nvSpPr>
        <p:spPr>
          <a:xfrm>
            <a:off x="6126506" y="347758"/>
            <a:ext cx="4484343" cy="2253259"/>
          </a:xfrm>
          <a:prstGeom prst="wedgeEllipseCallout">
            <a:avLst>
              <a:gd name="adj1" fmla="val -3056"/>
              <a:gd name="adj2" fmla="val 14081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יש להקליד את </a:t>
            </a:r>
            <a:r>
              <a:rPr lang="he-IL" sz="2800" b="1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"קוד המשתמש הקבוע"</a:t>
            </a:r>
            <a:r>
              <a:rPr lang="he-IL" sz="28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 אשר התקבל לנייד או לתיבת הדואר האלקטרוני</a:t>
            </a:r>
            <a:endParaRPr lang="he-IL" sz="28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4" name="מלבן מעוגל 13"/>
          <p:cNvSpPr/>
          <p:nvPr/>
        </p:nvSpPr>
        <p:spPr>
          <a:xfrm>
            <a:off x="1108746" y="520247"/>
            <a:ext cx="4394279" cy="30542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smtClean="0">
                <a:solidFill>
                  <a:srgbClr val="002060"/>
                </a:solidFill>
                <a:cs typeface="+mj-cs"/>
              </a:rPr>
              <a:t>את "</a:t>
            </a:r>
            <a:r>
              <a:rPr lang="he-IL" sz="2800" b="1" dirty="0" smtClean="0">
                <a:solidFill>
                  <a:srgbClr val="002060"/>
                </a:solidFill>
                <a:cs typeface="+mj-cs"/>
              </a:rPr>
              <a:t>קוד המשתמש הקבוע" </a:t>
            </a:r>
            <a:r>
              <a:rPr lang="he-IL" sz="2800" dirty="0" smtClean="0">
                <a:solidFill>
                  <a:srgbClr val="002060"/>
                </a:solidFill>
                <a:cs typeface="+mj-cs"/>
              </a:rPr>
              <a:t>שהתקבל יש לאמת באתר תוך 30 דקות, במידה ולא אומת הקוד בכל כניסה מחודשת ישלח קוד חדש במסרון או בדוא"ל לאימות.</a:t>
            </a:r>
            <a:endParaRPr lang="he-IL" sz="2800" dirty="0">
              <a:solidFill>
                <a:srgbClr val="00206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46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42" y="123567"/>
            <a:ext cx="943942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סיום הליך הרישום</a:t>
            </a:r>
            <a:endParaRPr lang="he-IL" sz="44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0" name="מלבן מעוגל 9"/>
          <p:cNvSpPr/>
          <p:nvPr/>
        </p:nvSpPr>
        <p:spPr>
          <a:xfrm>
            <a:off x="9424635" y="1462682"/>
            <a:ext cx="2461847" cy="48255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800" dirty="0">
                <a:solidFill>
                  <a:srgbClr val="4472C4">
                    <a:lumMod val="75000"/>
                  </a:srgbClr>
                </a:solidFill>
                <a:cs typeface="Times New Roman" panose="02020603050405020304" pitchFamily="18" charset="0"/>
              </a:rPr>
              <a:t>הליך הרישום בוצע בהצלחה </a:t>
            </a:r>
            <a:r>
              <a:rPr lang="he-IL" sz="2800" dirty="0">
                <a:solidFill>
                  <a:srgbClr val="4472C4">
                    <a:lumMod val="75000"/>
                  </a:srgb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he-IL" sz="2800" dirty="0" smtClean="0">
              <a:solidFill>
                <a:srgbClr val="4472C4">
                  <a:lumMod val="75000"/>
                </a:srgbClr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he-IL" sz="2800" dirty="0" smtClean="0">
                <a:solidFill>
                  <a:srgbClr val="4472C4">
                    <a:lumMod val="75000"/>
                  </a:srgb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לאחר </a:t>
            </a:r>
            <a:r>
              <a:rPr lang="he-IL" sz="2800" dirty="0">
                <a:solidFill>
                  <a:srgbClr val="4472C4">
                    <a:lumMod val="75000"/>
                  </a:srgb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סיום תהליך הרישום </a:t>
            </a:r>
            <a:r>
              <a:rPr lang="he-IL" sz="2800" dirty="0" smtClean="0">
                <a:solidFill>
                  <a:srgbClr val="4472C4">
                    <a:lumMod val="75000"/>
                  </a:srgb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להקיש על "</a:t>
            </a:r>
            <a:r>
              <a:rPr lang="he-IL" sz="2800" b="1" dirty="0" smtClean="0">
                <a:solidFill>
                  <a:srgbClr val="4472C4">
                    <a:lumMod val="75000"/>
                  </a:srgb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מעבר לשירות המבוקש</a:t>
            </a:r>
            <a:r>
              <a:rPr lang="he-IL" sz="2800" dirty="0" smtClean="0">
                <a:solidFill>
                  <a:srgbClr val="4472C4">
                    <a:lumMod val="75000"/>
                  </a:srgb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" </a:t>
            </a:r>
            <a:endParaRPr lang="he-IL" sz="2800" dirty="0">
              <a:solidFill>
                <a:srgbClr val="4472C4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חץ שמאלה 6"/>
          <p:cNvSpPr/>
          <p:nvPr/>
        </p:nvSpPr>
        <p:spPr>
          <a:xfrm>
            <a:off x="3108960" y="3446585"/>
            <a:ext cx="6110445" cy="9847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9" name="קבוצה 8"/>
          <p:cNvGrpSpPr/>
          <p:nvPr/>
        </p:nvGrpSpPr>
        <p:grpSpPr>
          <a:xfrm>
            <a:off x="810937" y="874064"/>
            <a:ext cx="8187396" cy="5341987"/>
            <a:chOff x="810937" y="874064"/>
            <a:chExt cx="8187396" cy="5341987"/>
          </a:xfrm>
        </p:grpSpPr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937" y="874064"/>
              <a:ext cx="8187396" cy="5341987"/>
            </a:xfrm>
            <a:prstGeom prst="rect">
              <a:avLst/>
            </a:prstGeom>
          </p:spPr>
        </p:pic>
        <p:sp>
          <p:nvSpPr>
            <p:cNvPr id="2" name="מלבן 1"/>
            <p:cNvSpPr/>
            <p:nvPr/>
          </p:nvSpPr>
          <p:spPr>
            <a:xfrm>
              <a:off x="5059380" y="2080150"/>
              <a:ext cx="1547446" cy="1969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8" name="מלבן מעוגל 7"/>
          <p:cNvSpPr/>
          <p:nvPr/>
        </p:nvSpPr>
        <p:spPr>
          <a:xfrm>
            <a:off x="4664767" y="2080150"/>
            <a:ext cx="1942059" cy="196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4" name="מלבן מעוגל 3"/>
          <p:cNvSpPr/>
          <p:nvPr/>
        </p:nvSpPr>
        <p:spPr>
          <a:xfrm>
            <a:off x="9082343" y="1196617"/>
            <a:ext cx="2679578" cy="54899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עם ההקשה על  </a:t>
            </a:r>
            <a:r>
              <a:rPr lang="he-IL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"</a:t>
            </a:r>
            <a:r>
              <a:rPr lang="he-IL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מעבר לשירות המבוקש</a:t>
            </a:r>
            <a:r>
              <a:rPr lang="he-IL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" הקלד את תעודת הזהות </a:t>
            </a:r>
            <a:r>
              <a:rPr lang="he-IL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ו"קוד המשתמש הקבוע</a:t>
            </a:r>
            <a:r>
              <a:rPr lang="he-IL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" (4 ספרות ו-2 אותיות)  </a:t>
            </a:r>
            <a:r>
              <a:rPr lang="he-IL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שקיבלת </a:t>
            </a:r>
            <a:r>
              <a:rPr lang="he-IL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לנייד או לתיבת הדואר האלקטרוני, לאחר מכן תתקבל </a:t>
            </a:r>
            <a:r>
              <a:rPr lang="he-IL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"סיסמה חד פעמית" </a:t>
            </a:r>
            <a:endParaRPr lang="he-IL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9" y="123567"/>
            <a:ext cx="8287269" cy="6306430"/>
          </a:xfrm>
          <a:prstGeom prst="rect">
            <a:avLst/>
          </a:prstGeom>
        </p:spPr>
      </p:pic>
      <p:sp>
        <p:nvSpPr>
          <p:cNvPr id="10" name="חץ שמאלה 9"/>
          <p:cNvSpPr/>
          <p:nvPr/>
        </p:nvSpPr>
        <p:spPr>
          <a:xfrm>
            <a:off x="8502273" y="3146656"/>
            <a:ext cx="580070" cy="26025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544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48146" y="321058"/>
            <a:ext cx="9653242" cy="896376"/>
          </a:xfrm>
        </p:spPr>
        <p:txBody>
          <a:bodyPr>
            <a:normAutofit/>
          </a:bodyPr>
          <a:lstStyle/>
          <a:p>
            <a:r>
              <a:rPr lang="he-IL" sz="4800" dirty="0" smtClean="0">
                <a:solidFill>
                  <a:schemeClr val="accent5">
                    <a:lumMod val="75000"/>
                  </a:schemeClr>
                </a:solidFill>
              </a:rPr>
              <a:t>אתר רשות המסים החדש – דף הבית</a:t>
            </a:r>
            <a:endParaRPr lang="he-IL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01387" y="1841242"/>
            <a:ext cx="184731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/>
            </a:r>
            <a:br>
              <a:rPr lang="en-US" sz="4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</a:br>
            <a:endParaRPr lang="he-IL" sz="40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01" y="1217433"/>
            <a:ext cx="10381528" cy="5355255"/>
          </a:xfrm>
          <a:prstGeom prst="rect">
            <a:avLst/>
          </a:prstGeom>
        </p:spPr>
      </p:pic>
      <p:sp>
        <p:nvSpPr>
          <p:cNvPr id="8" name="טבעת 7"/>
          <p:cNvSpPr/>
          <p:nvPr/>
        </p:nvSpPr>
        <p:spPr>
          <a:xfrm>
            <a:off x="0" y="3404381"/>
            <a:ext cx="2067951" cy="1294228"/>
          </a:xfrm>
          <a:prstGeom prst="donut">
            <a:avLst>
              <a:gd name="adj" fmla="val 49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92D050"/>
              </a:solidFill>
            </a:endParaRPr>
          </a:p>
        </p:txBody>
      </p:sp>
      <p:sp>
        <p:nvSpPr>
          <p:cNvPr id="9" name="הסבר אליפטי 8"/>
          <p:cNvSpPr/>
          <p:nvPr/>
        </p:nvSpPr>
        <p:spPr>
          <a:xfrm>
            <a:off x="3000380" y="2700996"/>
            <a:ext cx="2574387" cy="1730327"/>
          </a:xfrm>
          <a:prstGeom prst="wedgeEllipseCallout">
            <a:avLst>
              <a:gd name="adj1" fmla="val -112174"/>
              <a:gd name="adj2" fmla="val 21261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accent5">
                    <a:lumMod val="50000"/>
                  </a:schemeClr>
                </a:solidFill>
                <a:latin typeface="David" panose="020E0502060401010101" pitchFamily="34" charset="-79"/>
                <a:cs typeface="+mj-cs"/>
              </a:rPr>
              <a:t>יש ללחוץ על הלשונית האדומה לכניסה לאזור האישי</a:t>
            </a:r>
            <a:endParaRPr lang="he-IL" sz="2400" dirty="0">
              <a:solidFill>
                <a:schemeClr val="accent5">
                  <a:lumMod val="50000"/>
                </a:schemeClr>
              </a:solidFill>
              <a:latin typeface="David" panose="020E0502060401010101" pitchFamily="34" charset="-79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13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12" name="מלבן מעוגל 11"/>
          <p:cNvSpPr/>
          <p:nvPr/>
        </p:nvSpPr>
        <p:spPr>
          <a:xfrm>
            <a:off x="9220199" y="1276350"/>
            <a:ext cx="2695015" cy="4491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כעת יש </a:t>
            </a:r>
            <a:r>
              <a:rPr lang="he-IL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להקליד את </a:t>
            </a:r>
            <a:r>
              <a:rPr lang="he-IL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"הסיסמא </a:t>
            </a:r>
            <a:r>
              <a:rPr lang="he-IL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החד </a:t>
            </a:r>
            <a:r>
              <a:rPr lang="he-IL" sz="28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פעמית" </a:t>
            </a:r>
            <a:r>
              <a:rPr lang="he-IL" sz="2800" dirty="0" smtClean="0">
                <a:solidFill>
                  <a:srgbClr val="002060"/>
                </a:solidFill>
                <a:cs typeface="Times New Roman" panose="02020603050405020304" pitchFamily="18" charset="0"/>
                <a:hlinkClick r:id="" action="ppaction://noaction"/>
              </a:rPr>
              <a:t>שהתקבלה</a:t>
            </a:r>
            <a:r>
              <a:rPr lang="he-IL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במסרון לנייד או לתיבת הדואר האלקטרוני  </a:t>
            </a:r>
            <a:r>
              <a:rPr lang="he-IL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ולהיכנס למערכת</a:t>
            </a:r>
            <a:endParaRPr lang="he-IL" sz="28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7" y="389879"/>
            <a:ext cx="8548606" cy="5926515"/>
          </a:xfrm>
          <a:prstGeom prst="rect">
            <a:avLst/>
          </a:prstGeom>
        </p:spPr>
      </p:pic>
      <p:sp>
        <p:nvSpPr>
          <p:cNvPr id="7" name="חץ שמאלה 6"/>
          <p:cNvSpPr/>
          <p:nvPr/>
        </p:nvSpPr>
        <p:spPr>
          <a:xfrm>
            <a:off x="8555328" y="3041304"/>
            <a:ext cx="580070" cy="26025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431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1349828"/>
            <a:ext cx="6569917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הסיסמא החד פעמית שהתקבלה לנייד או לתיבת הדואר האלקטרוני  </a:t>
            </a:r>
            <a:endParaRPr lang="he-IL" sz="66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70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5778" y="123567"/>
            <a:ext cx="9023624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סיסמא חד פעמית שהתקבלה 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לנייד לאחר </a:t>
            </a:r>
            <a:r>
              <a:rPr lang="he-IL" sz="44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מילוי </a:t>
            </a:r>
          </a:p>
          <a:p>
            <a:r>
              <a:rPr lang="he-IL" sz="44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קוד המשתמש הקבוע ביישום הרצוי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1" y="1970429"/>
            <a:ext cx="102870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82" y="123567"/>
            <a:ext cx="10516020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סיסמא חד פעמית שהתקבלה 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לתיבת הדואר האלקטרוני </a:t>
            </a:r>
          </a:p>
          <a:p>
            <a:r>
              <a:rPr lang="he-IL" sz="44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ל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אחר </a:t>
            </a:r>
            <a:r>
              <a:rPr lang="he-IL" sz="44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מילוי </a:t>
            </a:r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קוד </a:t>
            </a:r>
            <a:r>
              <a:rPr lang="he-IL" sz="44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המשתמש הקבוע ביישום הרצוי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5" y="1733838"/>
            <a:ext cx="9518302" cy="48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362" y="123567"/>
            <a:ext cx="1005435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כניסה ליישום המבוקש לאחר הזנת "הסיסמא החד פעמית"</a:t>
            </a:r>
            <a:endParaRPr lang="he-IL" sz="40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grpSp>
        <p:nvGrpSpPr>
          <p:cNvPr id="6" name="קבוצה 5"/>
          <p:cNvGrpSpPr/>
          <p:nvPr/>
        </p:nvGrpSpPr>
        <p:grpSpPr>
          <a:xfrm>
            <a:off x="970671" y="831453"/>
            <a:ext cx="9817046" cy="5427998"/>
            <a:chOff x="970671" y="1111349"/>
            <a:chExt cx="9817046" cy="5427998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671" y="1111349"/>
              <a:ext cx="9817046" cy="5427998"/>
            </a:xfrm>
            <a:prstGeom prst="rect">
              <a:avLst/>
            </a:prstGeom>
          </p:spPr>
        </p:pic>
        <p:sp>
          <p:nvSpPr>
            <p:cNvPr id="5" name="מלבן 4"/>
            <p:cNvSpPr/>
            <p:nvPr/>
          </p:nvSpPr>
          <p:spPr>
            <a:xfrm>
              <a:off x="8932984" y="3460653"/>
              <a:ext cx="675249" cy="112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6026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9" y="312737"/>
            <a:ext cx="7023100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0881" y="2708105"/>
            <a:ext cx="3307380" cy="280076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88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בהצלחה</a:t>
            </a:r>
            <a:r>
              <a:rPr lang="en-US" sz="88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/>
            </a:r>
            <a:br>
              <a:rPr lang="en-US" sz="88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</a:br>
            <a:endParaRPr lang="he-IL" sz="88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641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48146" y="321058"/>
            <a:ext cx="9653242" cy="896376"/>
          </a:xfrm>
        </p:spPr>
        <p:txBody>
          <a:bodyPr>
            <a:normAutofit/>
          </a:bodyPr>
          <a:lstStyle/>
          <a:p>
            <a:r>
              <a:rPr lang="he-IL" sz="4800" dirty="0" smtClean="0">
                <a:solidFill>
                  <a:schemeClr val="accent5">
                    <a:lumMod val="75000"/>
                  </a:schemeClr>
                </a:solidFill>
              </a:rPr>
              <a:t>כניסה לאזור האישי – דף הבית</a:t>
            </a:r>
            <a:endParaRPr lang="he-IL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01387" y="1841242"/>
            <a:ext cx="184731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/>
            </a:r>
            <a:br>
              <a:rPr lang="en-US" sz="4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</a:br>
            <a:endParaRPr lang="he-IL" sz="40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2" y="1217433"/>
            <a:ext cx="10030280" cy="5374308"/>
          </a:xfrm>
          <a:prstGeom prst="rect">
            <a:avLst/>
          </a:prstGeom>
        </p:spPr>
      </p:pic>
      <p:sp>
        <p:nvSpPr>
          <p:cNvPr id="10" name="הסבר אליפטי 9"/>
          <p:cNvSpPr/>
          <p:nvPr/>
        </p:nvSpPr>
        <p:spPr>
          <a:xfrm>
            <a:off x="2982350" y="2715064"/>
            <a:ext cx="3319976" cy="1195753"/>
          </a:xfrm>
          <a:prstGeom prst="wedgeEllipseCallout">
            <a:avLst>
              <a:gd name="adj1" fmla="val -54154"/>
              <a:gd name="adj2" fmla="val 13713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accent5">
                    <a:lumMod val="50000"/>
                  </a:schemeClr>
                </a:solidFill>
                <a:cs typeface="+mj-cs"/>
              </a:rPr>
              <a:t>כניסה לאזור האישי של אתר רשות המסים</a:t>
            </a:r>
            <a:endParaRPr lang="he-IL" sz="2400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696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48146" y="225083"/>
            <a:ext cx="9653242" cy="801859"/>
          </a:xfrm>
        </p:spPr>
        <p:txBody>
          <a:bodyPr>
            <a:normAutofit fontScale="90000"/>
          </a:bodyPr>
          <a:lstStyle/>
          <a:p>
            <a:r>
              <a:rPr lang="he-IL" sz="4800" dirty="0" smtClean="0">
                <a:solidFill>
                  <a:schemeClr val="accent5">
                    <a:lumMod val="75000"/>
                  </a:schemeClr>
                </a:solidFill>
              </a:rPr>
              <a:t>כניסה </a:t>
            </a:r>
            <a:r>
              <a:rPr lang="he-IL" sz="4800" dirty="0">
                <a:solidFill>
                  <a:schemeClr val="accent5">
                    <a:lumMod val="75000"/>
                  </a:schemeClr>
                </a:solidFill>
              </a:rPr>
              <a:t>ליישום </a:t>
            </a:r>
            <a:r>
              <a:rPr lang="he-IL" sz="4800" dirty="0" smtClean="0">
                <a:solidFill>
                  <a:schemeClr val="accent5">
                    <a:lumMod val="75000"/>
                  </a:schemeClr>
                </a:solidFill>
              </a:rPr>
              <a:t>לרישום לקוח חדש באתר </a:t>
            </a:r>
            <a:r>
              <a:rPr lang="he-IL" sz="4800" dirty="0">
                <a:solidFill>
                  <a:schemeClr val="accent5">
                    <a:lumMod val="75000"/>
                  </a:schemeClr>
                </a:solidFill>
              </a:rPr>
              <a:t>רשות </a:t>
            </a:r>
            <a:r>
              <a:rPr lang="he-IL" sz="4800" dirty="0" smtClean="0">
                <a:solidFill>
                  <a:schemeClr val="accent5">
                    <a:lumMod val="75000"/>
                  </a:schemeClr>
                </a:solidFill>
              </a:rPr>
              <a:t>המסים לאחר שלחצתי על כניסה לאזור האישי</a:t>
            </a:r>
            <a:endParaRPr lang="he-IL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01387" y="1841242"/>
            <a:ext cx="184731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/>
            </a:r>
            <a:br>
              <a:rPr lang="en-US" sz="4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</a:br>
            <a:endParaRPr lang="he-IL" sz="40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grpSp>
        <p:nvGrpSpPr>
          <p:cNvPr id="9" name="קבוצה 8"/>
          <p:cNvGrpSpPr/>
          <p:nvPr/>
        </p:nvGrpSpPr>
        <p:grpSpPr>
          <a:xfrm>
            <a:off x="942535" y="1223719"/>
            <a:ext cx="10871063" cy="5339443"/>
            <a:chOff x="942535" y="1223719"/>
            <a:chExt cx="10871063" cy="5339443"/>
          </a:xfrm>
        </p:grpSpPr>
        <p:sp>
          <p:nvSpPr>
            <p:cNvPr id="7" name="מלבן מעוגל 6"/>
            <p:cNvSpPr/>
            <p:nvPr/>
          </p:nvSpPr>
          <p:spPr>
            <a:xfrm>
              <a:off x="9580098" y="1414923"/>
              <a:ext cx="2233500" cy="507270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he-IL" sz="2800" dirty="0" smtClean="0">
                  <a:solidFill>
                    <a:srgbClr val="002060"/>
                  </a:solidFill>
                  <a:cs typeface="+mj-cs"/>
                </a:rPr>
                <a:t>בדף זה יש לבחור בשירות הרצוי.</a:t>
              </a:r>
            </a:p>
            <a:p>
              <a:r>
                <a:rPr lang="he-IL" sz="2800" dirty="0" smtClean="0">
                  <a:solidFill>
                    <a:srgbClr val="002060"/>
                  </a:solidFill>
                  <a:cs typeface="+mj-cs"/>
                </a:rPr>
                <a:t>ניתן להיכנס כלקוח רשום</a:t>
              </a:r>
              <a:r>
                <a:rPr lang="en-US" sz="2800" dirty="0" smtClean="0">
                  <a:solidFill>
                    <a:srgbClr val="002060"/>
                  </a:solidFill>
                  <a:cs typeface="+mj-cs"/>
                </a:rPr>
                <a:t>/</a:t>
              </a:r>
            </a:p>
            <a:p>
              <a:r>
                <a:rPr lang="he-IL" sz="2800" dirty="0" smtClean="0">
                  <a:solidFill>
                    <a:srgbClr val="002060"/>
                  </a:solidFill>
                  <a:cs typeface="+mj-cs"/>
                </a:rPr>
                <a:t>חדש</a:t>
              </a:r>
              <a:r>
                <a:rPr lang="en-US" sz="2800" dirty="0" smtClean="0">
                  <a:solidFill>
                    <a:srgbClr val="002060"/>
                  </a:solidFill>
                  <a:cs typeface="+mj-cs"/>
                </a:rPr>
                <a:t>/</a:t>
              </a:r>
              <a:r>
                <a:rPr lang="he-IL" sz="2800" dirty="0" smtClean="0">
                  <a:solidFill>
                    <a:srgbClr val="002060"/>
                  </a:solidFill>
                  <a:cs typeface="+mj-cs"/>
                </a:rPr>
                <a:t> לשחזר קוד משתמש ולעדכן פרטים.</a:t>
              </a:r>
            </a:p>
            <a:p>
              <a:r>
                <a:rPr lang="he-IL" sz="2800" dirty="0" smtClean="0">
                  <a:solidFill>
                    <a:srgbClr val="002060"/>
                  </a:solidFill>
                  <a:cs typeface="+mj-cs"/>
                </a:rPr>
                <a:t>כעת נלחץ על "רישום לקוח חדש"</a:t>
              </a:r>
              <a:endParaRPr lang="he-IL" sz="2800" dirty="0">
                <a:solidFill>
                  <a:srgbClr val="002060"/>
                </a:solidFill>
                <a:cs typeface="+mj-cs"/>
              </a:endParaRPr>
            </a:p>
          </p:txBody>
        </p:sp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535" y="1223719"/>
              <a:ext cx="8454683" cy="5339443"/>
            </a:xfrm>
            <a:prstGeom prst="rect">
              <a:avLst/>
            </a:prstGeom>
          </p:spPr>
        </p:pic>
        <p:sp>
          <p:nvSpPr>
            <p:cNvPr id="8" name="חץ ימינה 7"/>
            <p:cNvSpPr/>
            <p:nvPr/>
          </p:nvSpPr>
          <p:spPr>
            <a:xfrm rot="10800000">
              <a:off x="8571496" y="5936565"/>
              <a:ext cx="886264" cy="1547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13581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87107" y="84890"/>
            <a:ext cx="431560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solidFill>
                  <a:srgbClr val="FF0000"/>
                </a:solidFill>
                <a:cs typeface="+mj-cs"/>
              </a:rPr>
              <a:t>שלב 1</a:t>
            </a:r>
            <a:r>
              <a:rPr lang="he-IL" sz="4400" dirty="0" smtClean="0">
                <a:solidFill>
                  <a:srgbClr val="002060"/>
                </a:solidFill>
                <a:cs typeface="+mj-cs"/>
              </a:rPr>
              <a:t> - שאלות זיהוי</a:t>
            </a:r>
            <a:endParaRPr lang="he-IL" sz="4400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7" name="מלבן מעוגל 6"/>
          <p:cNvSpPr/>
          <p:nvPr/>
        </p:nvSpPr>
        <p:spPr>
          <a:xfrm>
            <a:off x="9376736" y="1217433"/>
            <a:ext cx="2651951" cy="55286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smtClean="0">
                <a:solidFill>
                  <a:srgbClr val="002060"/>
                </a:solidFill>
                <a:cs typeface="+mj-cs"/>
              </a:rPr>
              <a:t>קיימות 2 רמות זיהוי: גבוהה ונמוכה.</a:t>
            </a:r>
            <a:r>
              <a:rPr lang="en-US" sz="2800" dirty="0" smtClean="0">
                <a:solidFill>
                  <a:srgbClr val="002060"/>
                </a:solidFill>
                <a:cs typeface="+mj-cs"/>
              </a:rPr>
              <a:t/>
            </a:r>
            <a:br>
              <a:rPr lang="en-US" sz="2800" dirty="0" smtClean="0">
                <a:solidFill>
                  <a:srgbClr val="002060"/>
                </a:solidFill>
                <a:cs typeface="+mj-cs"/>
              </a:rPr>
            </a:br>
            <a:r>
              <a:rPr lang="he-IL" sz="2800" dirty="0" smtClean="0">
                <a:solidFill>
                  <a:srgbClr val="002060"/>
                </a:solidFill>
                <a:cs typeface="+mj-cs"/>
              </a:rPr>
              <a:t> על מנת לקבל קוד משתמש יש למלא את אחד מהפרטים הבאים.</a:t>
            </a:r>
          </a:p>
          <a:p>
            <a:pPr algn="ctr"/>
            <a:r>
              <a:rPr lang="he-IL" sz="2800" dirty="0" smtClean="0">
                <a:solidFill>
                  <a:srgbClr val="002060"/>
                </a:solidFill>
                <a:cs typeface="+mj-cs"/>
              </a:rPr>
              <a:t>אם אין ללקוח את הפרטים הנ"ל יש לסמן "אין לי תשובות לשאלות אלו" וללחוץ המשך.</a:t>
            </a:r>
            <a:endParaRPr lang="he-IL" sz="2800" dirty="0">
              <a:solidFill>
                <a:srgbClr val="002060"/>
              </a:solidFill>
              <a:cs typeface="+mj-cs"/>
            </a:endParaRPr>
          </a:p>
        </p:txBody>
      </p:sp>
      <p:grpSp>
        <p:nvGrpSpPr>
          <p:cNvPr id="6" name="קבוצה 5"/>
          <p:cNvGrpSpPr/>
          <p:nvPr/>
        </p:nvGrpSpPr>
        <p:grpSpPr>
          <a:xfrm>
            <a:off x="7287065" y="3341716"/>
            <a:ext cx="1009037" cy="161139"/>
            <a:chOff x="7287065" y="3341716"/>
            <a:chExt cx="1009037" cy="161139"/>
          </a:xfrm>
        </p:grpSpPr>
        <p:sp>
          <p:nvSpPr>
            <p:cNvPr id="8" name="מלבן 7"/>
            <p:cNvSpPr/>
            <p:nvPr/>
          </p:nvSpPr>
          <p:spPr>
            <a:xfrm>
              <a:off x="7847215" y="3341716"/>
              <a:ext cx="448887" cy="149629"/>
            </a:xfrm>
            <a:prstGeom prst="rect">
              <a:avLst/>
            </a:prstGeom>
            <a:solidFill>
              <a:srgbClr val="F4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5" name="מלבן מעוגל 4"/>
            <p:cNvSpPr/>
            <p:nvPr/>
          </p:nvSpPr>
          <p:spPr>
            <a:xfrm>
              <a:off x="7287065" y="3362178"/>
              <a:ext cx="970670" cy="1406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3" name="תמונה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0" y="854331"/>
            <a:ext cx="9156986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7867" y="123567"/>
            <a:ext cx="7204216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4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שאלות לרמת הזדהות נמוכה - רמה ב</a:t>
            </a:r>
            <a:endParaRPr lang="he-IL" sz="44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sp>
        <p:nvSpPr>
          <p:cNvPr id="6" name="הסבר אליפטי 5"/>
          <p:cNvSpPr/>
          <p:nvPr/>
        </p:nvSpPr>
        <p:spPr>
          <a:xfrm>
            <a:off x="916705" y="857294"/>
            <a:ext cx="4824284" cy="3781208"/>
          </a:xfrm>
          <a:prstGeom prst="wedgeEllipseCallout">
            <a:avLst>
              <a:gd name="adj1" fmla="val 46708"/>
              <a:gd name="adj2" fmla="val 3501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 smtClean="0">
                <a:solidFill>
                  <a:srgbClr val="002060"/>
                </a:solidFill>
                <a:cs typeface="+mj-cs"/>
              </a:rPr>
              <a:t>על מנת לייצר קוד משתמש יש למלא שתי שאלות </a:t>
            </a:r>
            <a:r>
              <a:rPr lang="he-IL" sz="2800" dirty="0" smtClean="0">
                <a:solidFill>
                  <a:srgbClr val="FF0000"/>
                </a:solidFill>
                <a:cs typeface="+mj-cs"/>
              </a:rPr>
              <a:t>מרמת הזדהות נמוכה </a:t>
            </a:r>
            <a:r>
              <a:rPr lang="he-IL" sz="2800" dirty="0" smtClean="0">
                <a:solidFill>
                  <a:srgbClr val="002060"/>
                </a:solidFill>
                <a:cs typeface="+mj-cs"/>
              </a:rPr>
              <a:t>או לחילופין שאלה אחת </a:t>
            </a:r>
            <a:r>
              <a:rPr lang="he-IL" sz="2800" dirty="0" smtClean="0">
                <a:solidFill>
                  <a:srgbClr val="FF0000"/>
                </a:solidFill>
                <a:cs typeface="+mj-cs"/>
              </a:rPr>
              <a:t>מרמת הזדהות נמוכה </a:t>
            </a:r>
            <a:r>
              <a:rPr lang="he-IL" sz="2800" dirty="0" smtClean="0">
                <a:solidFill>
                  <a:srgbClr val="002060"/>
                </a:solidFill>
                <a:cs typeface="+mj-cs"/>
              </a:rPr>
              <a:t>ושתי שאלות</a:t>
            </a:r>
            <a:r>
              <a:rPr lang="he-IL" sz="2800" dirty="0" smtClean="0">
                <a:solidFill>
                  <a:srgbClr val="FF0000"/>
                </a:solidFill>
                <a:cs typeface="+mj-cs"/>
              </a:rPr>
              <a:t> מרשימת השאלות להזדהות נמוכה שבהמשך.</a:t>
            </a:r>
            <a:endParaRPr lang="he-IL" sz="28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7" name="חיסור 6"/>
          <p:cNvSpPr/>
          <p:nvPr/>
        </p:nvSpPr>
        <p:spPr>
          <a:xfrm>
            <a:off x="8285871" y="3784209"/>
            <a:ext cx="1252024" cy="18288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" name="מלבן 7">
            <a:hlinkClick r:id="rId4" action="ppaction://hlinksldjump"/>
          </p:cNvPr>
          <p:cNvSpPr/>
          <p:nvPr/>
        </p:nvSpPr>
        <p:spPr>
          <a:xfrm>
            <a:off x="8634334" y="4167266"/>
            <a:ext cx="1558977" cy="20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9" name="קבוצה 8"/>
          <p:cNvGrpSpPr/>
          <p:nvPr/>
        </p:nvGrpSpPr>
        <p:grpSpPr>
          <a:xfrm>
            <a:off x="544531" y="857294"/>
            <a:ext cx="10392916" cy="5914354"/>
            <a:chOff x="544531" y="857294"/>
            <a:chExt cx="10392916" cy="5914354"/>
          </a:xfrm>
        </p:grpSpPr>
        <p:pic>
          <p:nvPicPr>
            <p:cNvPr id="5" name="תמונה 4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531" y="857294"/>
              <a:ext cx="10392916" cy="5914354"/>
            </a:xfrm>
            <a:prstGeom prst="rect">
              <a:avLst/>
            </a:prstGeom>
          </p:spPr>
        </p:pic>
        <p:sp>
          <p:nvSpPr>
            <p:cNvPr id="4" name="חץ שמאלה 3"/>
            <p:cNvSpPr/>
            <p:nvPr/>
          </p:nvSpPr>
          <p:spPr>
            <a:xfrm>
              <a:off x="10503243" y="4167266"/>
              <a:ext cx="248840" cy="209862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1839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295" y="2018498"/>
            <a:ext cx="5219700" cy="4629150"/>
          </a:xfrm>
          <a:prstGeom prst="rect">
            <a:avLst/>
          </a:prstGeom>
        </p:spPr>
      </p:pic>
      <p:sp>
        <p:nvSpPr>
          <p:cNvPr id="9" name="מלבן מעוגל 8"/>
          <p:cNvSpPr/>
          <p:nvPr/>
        </p:nvSpPr>
        <p:spPr>
          <a:xfrm>
            <a:off x="8124669" y="1869049"/>
            <a:ext cx="2985115" cy="38871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 smtClean="0">
                <a:solidFill>
                  <a:schemeClr val="accent5">
                    <a:lumMod val="50000"/>
                  </a:schemeClr>
                </a:solidFill>
                <a:cs typeface="+mj-cs"/>
              </a:rPr>
              <a:t>את תאריך הנפקת תעודת הזהות יש להקליד ב 8 ספרות, כפי שכתוב בתעודת הזהות </a:t>
            </a:r>
            <a:endParaRPr lang="he-IL" sz="2400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12" name="קבוצה 11"/>
          <p:cNvGrpSpPr/>
          <p:nvPr/>
        </p:nvGrpSpPr>
        <p:grpSpPr>
          <a:xfrm>
            <a:off x="1829568" y="295021"/>
            <a:ext cx="8521505" cy="1044137"/>
            <a:chOff x="1829568" y="295021"/>
            <a:chExt cx="8521505" cy="1044137"/>
          </a:xfrm>
        </p:grpSpPr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568" y="295021"/>
              <a:ext cx="8521505" cy="1044137"/>
            </a:xfrm>
            <a:prstGeom prst="rect">
              <a:avLst/>
            </a:prstGeom>
          </p:spPr>
        </p:pic>
        <p:sp>
          <p:nvSpPr>
            <p:cNvPr id="14" name="מלבן 13"/>
            <p:cNvSpPr/>
            <p:nvPr/>
          </p:nvSpPr>
          <p:spPr>
            <a:xfrm>
              <a:off x="4811842" y="959370"/>
              <a:ext cx="1873770" cy="2580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5300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grpSp>
        <p:nvGrpSpPr>
          <p:cNvPr id="11" name="קבוצה 10"/>
          <p:cNvGrpSpPr/>
          <p:nvPr/>
        </p:nvGrpSpPr>
        <p:grpSpPr>
          <a:xfrm>
            <a:off x="1029376" y="162728"/>
            <a:ext cx="9629560" cy="6468982"/>
            <a:chOff x="1029376" y="162728"/>
            <a:chExt cx="9629560" cy="6468982"/>
          </a:xfrm>
        </p:grpSpPr>
        <p:sp>
          <p:nvSpPr>
            <p:cNvPr id="5" name="מלבן 4"/>
            <p:cNvSpPr/>
            <p:nvPr/>
          </p:nvSpPr>
          <p:spPr>
            <a:xfrm>
              <a:off x="1029376" y="162728"/>
              <a:ext cx="962956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4800" dirty="0" smtClean="0">
                  <a:solidFill>
                    <a:schemeClr val="accent5">
                      <a:lumMod val="75000"/>
                    </a:schemeClr>
                  </a:solidFill>
                  <a:cs typeface="+mj-cs"/>
                </a:rPr>
                <a:t>תעודת זהות ביומטרית הפעלה בפעם הראשונה</a:t>
              </a:r>
              <a:endParaRPr lang="he-IL" sz="4800" dirty="0">
                <a:solidFill>
                  <a:schemeClr val="accent5">
                    <a:lumMod val="75000"/>
                  </a:schemeClr>
                </a:solidFill>
                <a:cs typeface="+mj-cs"/>
              </a:endParaRPr>
            </a:p>
          </p:txBody>
        </p:sp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113" y="1126545"/>
              <a:ext cx="2460568" cy="5505165"/>
            </a:xfrm>
            <a:prstGeom prst="rect">
              <a:avLst/>
            </a:prstGeom>
          </p:spPr>
        </p:pic>
        <p:sp>
          <p:nvSpPr>
            <p:cNvPr id="10" name="מלבן 9"/>
            <p:cNvSpPr/>
            <p:nvPr/>
          </p:nvSpPr>
          <p:spPr>
            <a:xfrm>
              <a:off x="8059932" y="1350253"/>
              <a:ext cx="544643" cy="1917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3550847" y="1142375"/>
            <a:ext cx="2514526" cy="5517357"/>
            <a:chOff x="3550847" y="1142375"/>
            <a:chExt cx="2514526" cy="5517357"/>
          </a:xfrm>
        </p:grpSpPr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0847" y="1142375"/>
              <a:ext cx="2514526" cy="5517357"/>
            </a:xfrm>
            <a:prstGeom prst="rect">
              <a:avLst/>
            </a:prstGeom>
          </p:spPr>
        </p:pic>
        <p:sp>
          <p:nvSpPr>
            <p:cNvPr id="12" name="מלבן 11"/>
            <p:cNvSpPr/>
            <p:nvPr/>
          </p:nvSpPr>
          <p:spPr>
            <a:xfrm>
              <a:off x="5180690" y="1350253"/>
              <a:ext cx="531442" cy="2826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008" y="1126545"/>
            <a:ext cx="2641948" cy="5529551"/>
          </a:xfrm>
          <a:prstGeom prst="rect">
            <a:avLst/>
          </a:prstGeom>
        </p:spPr>
      </p:pic>
      <p:sp>
        <p:nvSpPr>
          <p:cNvPr id="7" name="חץ שמאלה 6"/>
          <p:cNvSpPr/>
          <p:nvPr/>
        </p:nvSpPr>
        <p:spPr>
          <a:xfrm>
            <a:off x="9027622" y="3125583"/>
            <a:ext cx="309445" cy="58189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5232" y="1142375"/>
            <a:ext cx="2904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 smtClean="0">
                <a:solidFill>
                  <a:srgbClr val="FF0000"/>
                </a:solidFill>
                <a:cs typeface="+mj-cs"/>
              </a:rPr>
              <a:t>2</a:t>
            </a:r>
            <a:endParaRPr lang="he-IL" sz="48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4310" y="1126545"/>
            <a:ext cx="492443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800" dirty="0" smtClean="0">
                <a:solidFill>
                  <a:srgbClr val="FF0000"/>
                </a:solidFill>
                <a:cs typeface="+mj-cs"/>
              </a:rPr>
              <a:t>3</a:t>
            </a:r>
            <a:endParaRPr lang="he-IL" sz="48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42" y="2122704"/>
            <a:ext cx="3241964" cy="2633700"/>
          </a:xfrm>
          <a:prstGeom prst="rect">
            <a:avLst/>
          </a:prstGeom>
        </p:spPr>
      </p:pic>
      <p:grpSp>
        <p:nvGrpSpPr>
          <p:cNvPr id="22" name="קבוצה 21"/>
          <p:cNvGrpSpPr/>
          <p:nvPr/>
        </p:nvGrpSpPr>
        <p:grpSpPr>
          <a:xfrm>
            <a:off x="3122107" y="3102557"/>
            <a:ext cx="3308949" cy="650968"/>
            <a:chOff x="3122107" y="3102557"/>
            <a:chExt cx="3308949" cy="650968"/>
          </a:xfrm>
        </p:grpSpPr>
        <p:pic>
          <p:nvPicPr>
            <p:cNvPr id="17" name="תמונה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843" y="3125583"/>
              <a:ext cx="329213" cy="627942"/>
            </a:xfrm>
            <a:prstGeom prst="rect">
              <a:avLst/>
            </a:prstGeom>
          </p:spPr>
        </p:pic>
        <p:pic>
          <p:nvPicPr>
            <p:cNvPr id="18" name="תמונה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2107" y="3102557"/>
              <a:ext cx="329213" cy="62794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429429" y="1217433"/>
            <a:ext cx="6058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 smtClean="0">
                <a:solidFill>
                  <a:srgbClr val="FF0000"/>
                </a:solidFill>
                <a:cs typeface="+mj-cs"/>
              </a:rPr>
              <a:t>4</a:t>
            </a:r>
            <a:endParaRPr lang="he-IL" sz="48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91" y="4830678"/>
            <a:ext cx="2793076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משרד הפנים:</a:t>
            </a:r>
          </a:p>
          <a:p>
            <a:r>
              <a:rPr lang="he-IL" sz="4000" dirty="0" smtClean="0">
                <a:solidFill>
                  <a:srgbClr val="FF0000"/>
                </a:solidFill>
                <a:cs typeface="+mj-cs"/>
              </a:rPr>
              <a:t>*3450 </a:t>
            </a:r>
          </a:p>
          <a:p>
            <a:r>
              <a:rPr lang="he-IL" sz="4000" dirty="0" smtClean="0">
                <a:solidFill>
                  <a:srgbClr val="FF0000"/>
                </a:solidFill>
                <a:cs typeface="+mj-cs"/>
              </a:rPr>
              <a:t>12223450</a:t>
            </a:r>
          </a:p>
          <a:p>
            <a:endParaRPr lang="he-IL" dirty="0"/>
          </a:p>
        </p:txBody>
      </p:sp>
      <p:grpSp>
        <p:nvGrpSpPr>
          <p:cNvPr id="8" name="קבוצה 7"/>
          <p:cNvGrpSpPr/>
          <p:nvPr/>
        </p:nvGrpSpPr>
        <p:grpSpPr>
          <a:xfrm>
            <a:off x="9649593" y="1217433"/>
            <a:ext cx="2071352" cy="830997"/>
            <a:chOff x="9649593" y="1217433"/>
            <a:chExt cx="2071352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9649593" y="1217433"/>
              <a:ext cx="51538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4800" dirty="0" smtClean="0">
                  <a:solidFill>
                    <a:srgbClr val="FF0000"/>
                  </a:solidFill>
                  <a:cs typeface="+mj-cs"/>
                </a:rPr>
                <a:t>1</a:t>
              </a:r>
              <a:endParaRPr lang="he-IL" sz="4800" dirty="0">
                <a:solidFill>
                  <a:srgbClr val="FF0000"/>
                </a:solidFill>
                <a:cs typeface="+mj-cs"/>
              </a:endParaRPr>
            </a:p>
          </p:txBody>
        </p:sp>
        <p:sp>
          <p:nvSpPr>
            <p:cNvPr id="2" name="מלבן 1"/>
            <p:cNvSpPr/>
            <p:nvPr/>
          </p:nvSpPr>
          <p:spPr>
            <a:xfrm>
              <a:off x="11055927" y="1350253"/>
              <a:ext cx="665018" cy="2291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4154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67" y="123567"/>
            <a:ext cx="1647389" cy="1093866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5416794" y="162728"/>
            <a:ext cx="5242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שאלות לרמת הזדהות נמוכה – רמה </a:t>
            </a:r>
            <a:r>
              <a:rPr lang="he-IL" sz="3200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ג</a:t>
            </a:r>
            <a:endParaRPr lang="he-IL" sz="3200" dirty="0">
              <a:solidFill>
                <a:schemeClr val="accent5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19" y="996900"/>
            <a:ext cx="8729882" cy="5718773"/>
          </a:xfrm>
          <a:prstGeom prst="rect">
            <a:avLst/>
          </a:prstGeom>
          <a:effectLst/>
        </p:spPr>
      </p:pic>
      <p:sp>
        <p:nvSpPr>
          <p:cNvPr id="2" name="מלבן מעוגל 1"/>
          <p:cNvSpPr/>
          <p:nvPr/>
        </p:nvSpPr>
        <p:spPr>
          <a:xfrm>
            <a:off x="8983101" y="1107166"/>
            <a:ext cx="2854223" cy="5498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dirty="0" smtClean="0">
                <a:solidFill>
                  <a:schemeClr val="accent5">
                    <a:lumMod val="50000"/>
                  </a:schemeClr>
                </a:solidFill>
                <a:cs typeface="+mj-cs"/>
              </a:rPr>
              <a:t>במידה והוזן נתון אחד </a:t>
            </a:r>
            <a:r>
              <a:rPr lang="he-IL" sz="3200" dirty="0" smtClean="0">
                <a:solidFill>
                  <a:srgbClr val="FF0000"/>
                </a:solidFill>
                <a:cs typeface="+mj-cs"/>
              </a:rPr>
              <a:t>ברמת הזדהות נמוכה, </a:t>
            </a:r>
            <a:r>
              <a:rPr lang="he-IL" sz="3200" dirty="0" smtClean="0">
                <a:solidFill>
                  <a:schemeClr val="accent5">
                    <a:lumMod val="50000"/>
                  </a:schemeClr>
                </a:solidFill>
                <a:cs typeface="+mj-cs"/>
              </a:rPr>
              <a:t>יש להזין </a:t>
            </a:r>
            <a:r>
              <a:rPr lang="he-IL" sz="3200" dirty="0" smtClean="0">
                <a:solidFill>
                  <a:srgbClr val="FF0000"/>
                </a:solidFill>
                <a:cs typeface="+mj-cs"/>
              </a:rPr>
              <a:t>שני</a:t>
            </a:r>
            <a:r>
              <a:rPr lang="he-IL" sz="3200" dirty="0" smtClean="0">
                <a:solidFill>
                  <a:schemeClr val="accent5">
                    <a:lumMod val="50000"/>
                  </a:schemeClr>
                </a:solidFill>
                <a:cs typeface="+mj-cs"/>
              </a:rPr>
              <a:t> נתונים נוספים בשלב זה </a:t>
            </a:r>
            <a:r>
              <a:rPr lang="he-IL" sz="3200" dirty="0" smtClean="0">
                <a:solidFill>
                  <a:srgbClr val="FF0000"/>
                </a:solidFill>
                <a:cs typeface="+mj-cs"/>
              </a:rPr>
              <a:t>(שאלות לרמת הזדהות נמוכה) </a:t>
            </a:r>
            <a:r>
              <a:rPr lang="he-IL" sz="3200" dirty="0" smtClean="0">
                <a:solidFill>
                  <a:schemeClr val="accent5">
                    <a:lumMod val="50000"/>
                  </a:schemeClr>
                </a:solidFill>
                <a:cs typeface="+mj-cs"/>
              </a:rPr>
              <a:t>על מנת להשלים את הליך הרישום.</a:t>
            </a:r>
            <a:endParaRPr lang="he-IL" sz="3200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540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516</Words>
  <Application>Microsoft Office PowerPoint</Application>
  <PresentationFormat>מסך רחב</PresentationFormat>
  <Paragraphs>75</Paragraphs>
  <Slides>25</Slides>
  <Notes>13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David</vt:lpstr>
      <vt:lpstr>Times New Roman</vt:lpstr>
      <vt:lpstr>Wingdings</vt:lpstr>
      <vt:lpstr>ערכת נושא Office</vt:lpstr>
      <vt:lpstr>מצגת של PowerPoint</vt:lpstr>
      <vt:lpstr>אתר רשות המסים החדש – דף הבית</vt:lpstr>
      <vt:lpstr>כניסה לאזור האישי – דף הבית</vt:lpstr>
      <vt:lpstr>כניסה ליישום לרישום לקוח חדש באתר רשות המסים לאחר שלחצתי על כניסה לאזור האישי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שרית גרוס בן-ציון</dc:creator>
  <cp:lastModifiedBy>שרית גרוס בן-ציון</cp:lastModifiedBy>
  <cp:revision>55</cp:revision>
  <dcterms:modified xsi:type="dcterms:W3CDTF">2020-04-02T14:09:47Z</dcterms:modified>
</cp:coreProperties>
</file>